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4" r:id="rId5"/>
    <p:sldId id="262" r:id="rId6"/>
    <p:sldId id="269" r:id="rId7"/>
    <p:sldId id="275" r:id="rId8"/>
    <p:sldId id="279" r:id="rId9"/>
    <p:sldId id="281" r:id="rId10"/>
    <p:sldId id="287" r:id="rId11"/>
    <p:sldId id="293" r:id="rId12"/>
    <p:sldId id="296" r:id="rId13"/>
    <p:sldId id="297" r:id="rId14"/>
    <p:sldId id="33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7" autoAdjust="0"/>
  </p:normalViewPr>
  <p:slideViewPr>
    <p:cSldViewPr>
      <p:cViewPr varScale="1">
        <p:scale>
          <a:sx n="107" d="100"/>
          <a:sy n="107" d="100"/>
        </p:scale>
        <p:origin x="9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image" Target="../media/image10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58143155834808"/>
          <c:y val="3.7397518337660501E-2"/>
          <c:w val="0.79808087548379325"/>
          <c:h val="0.80108519313115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8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1885.5</c:v>
                </c:pt>
                <c:pt idx="1">
                  <c:v>1833</c:v>
                </c:pt>
                <c:pt idx="2">
                  <c:v>1850.9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C3-4B5B-9041-ECEEB74F9F3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 безвозмездные поступления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5.6497175141242938E-3"/>
                  <c:y val="-1.74513525221834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5C3-4B5B-9041-ECEEB74F9F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8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7003</c:v>
                </c:pt>
                <c:pt idx="1">
                  <c:v>6016</c:v>
                </c:pt>
                <c:pt idx="2">
                  <c:v>6275.1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C3-4B5B-9041-ECEEB74F9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283200"/>
        <c:axId val="175289088"/>
      </c:barChart>
      <c:catAx>
        <c:axId val="17528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5289088"/>
        <c:crosses val="autoZero"/>
        <c:auto val="1"/>
        <c:lblAlgn val="ctr"/>
        <c:lblOffset val="100"/>
        <c:noMultiLvlLbl val="0"/>
      </c:catAx>
      <c:valAx>
        <c:axId val="175289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283200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dk1">
            <a:tint val="50000"/>
            <a:satMod val="300000"/>
          </a:schemeClr>
        </a:gs>
        <a:gs pos="35000">
          <a:schemeClr val="dk1">
            <a:tint val="37000"/>
            <a:satMod val="300000"/>
          </a:schemeClr>
        </a:gs>
        <a:gs pos="100000">
          <a:schemeClr val="dk1">
            <a:tint val="15000"/>
            <a:satMod val="350000"/>
          </a:schemeClr>
        </a:gs>
      </a:gsLst>
      <a:lin ang="16200000" scaled="1"/>
    </a:gradFill>
    <a:ln w="9511" cap="flat" cmpd="sng" algn="ctr">
      <a:solidFill>
        <a:schemeClr val="dk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Структура доходов  на </a:t>
            </a:r>
            <a:r>
              <a:rPr lang="en-US" dirty="0" smtClean="0"/>
              <a:t>20</a:t>
            </a:r>
            <a:r>
              <a:rPr lang="ru-RU" dirty="0" smtClean="0"/>
              <a:t>21 </a:t>
            </a:r>
            <a:r>
              <a:rPr lang="ru-RU" dirty="0" smtClean="0"/>
              <a:t>год</a:t>
            </a:r>
          </a:p>
          <a:p>
            <a:pPr>
              <a:defRPr/>
            </a:pPr>
            <a:r>
              <a:rPr lang="ru-RU" dirty="0" smtClean="0"/>
              <a:t>тыс. </a:t>
            </a:r>
            <a:r>
              <a:rPr lang="ru-RU" dirty="0" smtClean="0"/>
              <a:t>руб., % </a:t>
            </a:r>
            <a:endParaRPr lang="en-US" dirty="0"/>
          </a:p>
        </c:rich>
      </c:tx>
      <c:layout>
        <c:manualLayout>
          <c:xMode val="edge"/>
          <c:yMode val="edge"/>
          <c:x val="9.6936601056501898E-2"/>
          <c:y val="0"/>
        </c:manualLayout>
      </c:layout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453808148187023"/>
          <c:y val="0.23582643982683651"/>
          <c:w val="0.67791149574949239"/>
          <c:h val="0.589107105493488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-9.7763769000469097E-2"/>
                  <c:y val="-0.11049877110414966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/>
                      <a:t>налоговые и неналоговые доходы; </a:t>
                    </a:r>
                    <a:r>
                      <a:rPr lang="ru-RU" sz="1200" baseline="0" dirty="0" smtClean="0"/>
                      <a:t>188; </a:t>
                    </a:r>
                    <a:r>
                      <a:rPr lang="ru-RU" sz="1200" baseline="0" dirty="0"/>
                      <a:t>36%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862-4FDE-A4B6-BB0FFA087FE3}"/>
                </c:ext>
              </c:extLst>
            </c:dLbl>
            <c:dLbl>
              <c:idx val="1"/>
              <c:layout>
                <c:manualLayout>
                  <c:x val="2.5805233105298291E-2"/>
                  <c:y val="-6.8921496541704319E-2"/>
                </c:manualLayout>
              </c:layout>
              <c:spPr>
                <a:solidFill>
                  <a:srgbClr val="C0504D">
                    <a:lumMod val="40000"/>
                    <a:lumOff val="60000"/>
                  </a:srgbClr>
                </a:solidFill>
              </c:spPr>
              <c:txPr>
                <a:bodyPr/>
                <a:lstStyle/>
                <a:p>
                  <a:pPr>
                    <a:defRPr sz="1100" baseline="0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862-4FDE-A4B6-BB0FFA087FE3}"/>
                </c:ext>
              </c:extLst>
            </c:dLbl>
            <c:spPr>
              <a:solidFill>
                <a:srgbClr val="C0504D">
                  <a:lumMod val="40000"/>
                  <a:lumOff val="60000"/>
                </a:srgbClr>
              </a:solidFill>
            </c:spPr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1885.5</c:v>
                </c:pt>
                <c:pt idx="1">
                  <c:v>7003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62-4FDE-A4B6-BB0FFA087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7">
          <a:noFill/>
        </a:ln>
      </c:spPr>
    </c:plotArea>
    <c:plotVisOnly val="1"/>
    <c:dispBlanksAs val="zero"/>
    <c:showDLblsOverMax val="0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0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52631578947609"/>
          <c:y val="0.28571428571428692"/>
          <c:w val="0.37894736842105281"/>
          <c:h val="0.627177700348433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Lbls>
            <c:dLbl>
              <c:idx val="0"/>
              <c:layout>
                <c:manualLayout>
                  <c:x val="0.10753368328959023"/>
                  <c:y val="3.3789911293863606E-2"/>
                </c:manualLayout>
              </c:layout>
              <c:spPr>
                <a:solidFill>
                  <a:schemeClr val="accent4">
                    <a:lumMod val="60000"/>
                    <a:lumOff val="40000"/>
                  </a:schemeClr>
                </a:solidFill>
                <a:ln w="9519" cap="flat" cmpd="sng" algn="ctr">
                  <a:solidFill>
                    <a:schemeClr val="accent4"/>
                  </a:solidFill>
                  <a:prstDash val="solid"/>
                </a:ln>
                <a:effectLst>
                  <a:outerShdw blurRad="38100" dist="25400" dir="5400000" rotWithShape="0">
                    <a:srgbClr val="000000">
                      <a:alpha val="40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F88-4916-B584-577019877195}"/>
                </c:ext>
              </c:extLst>
            </c:dLbl>
            <c:dLbl>
              <c:idx val="1"/>
              <c:layout>
                <c:manualLayout>
                  <c:x val="0.12710892388451445"/>
                  <c:y val="0.1501833416555005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F88-4916-B584-577019877195}"/>
                </c:ext>
              </c:extLst>
            </c:dLbl>
            <c:dLbl>
              <c:idx val="2"/>
              <c:layout>
                <c:manualLayout>
                  <c:x val="-8.9891841644794399E-2"/>
                  <c:y val="0.16857633530029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88-4916-B584-577019877195}"/>
                </c:ext>
              </c:extLst>
            </c:dLbl>
            <c:dLbl>
              <c:idx val="3"/>
              <c:layout>
                <c:manualLayout>
                  <c:x val="-0.14713560804899389"/>
                  <c:y val="0.1767035026360939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F88-4916-B584-57701987719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F88-4916-B584-577019877195}"/>
                </c:ext>
              </c:extLst>
            </c:dLbl>
            <c:dLbl>
              <c:idx val="5"/>
              <c:layout>
                <c:manualLayout>
                  <c:x val="-0.1487150043744532"/>
                  <c:y val="4.42908220021326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F88-4916-B584-577019877195}"/>
                </c:ext>
              </c:extLst>
            </c:dLbl>
            <c:dLbl>
              <c:idx val="6"/>
              <c:layout>
                <c:manualLayout>
                  <c:x val="-0.13410783027121609"/>
                  <c:y val="-2.47536927918927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F88-4916-B584-577019877195}"/>
                </c:ext>
              </c:extLst>
            </c:dLbl>
            <c:dLbl>
              <c:idx val="7"/>
              <c:layout>
                <c:manualLayout>
                  <c:x val="-4.7302712160979879E-2"/>
                  <c:y val="-0.100574247257317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F88-4916-B584-577019877195}"/>
                </c:ext>
              </c:extLst>
            </c:dLbl>
            <c:dLbl>
              <c:idx val="8"/>
              <c:layout>
                <c:manualLayout>
                  <c:x val="8.2584317585301839E-2"/>
                  <c:y val="-0.2481009334175827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F88-4916-B584-577019877195}"/>
                </c:ext>
              </c:extLst>
            </c:dLbl>
            <c:dLbl>
              <c:idx val="9"/>
              <c:layout>
                <c:manualLayout>
                  <c:x val="0.30758016185476816"/>
                  <c:y val="-0.2025314863201644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F88-4916-B584-577019877195}"/>
                </c:ext>
              </c:extLst>
            </c:dLbl>
            <c:dLbl>
              <c:idx val="10"/>
              <c:layout>
                <c:manualLayout>
                  <c:x val="0.19790928477690289"/>
                  <c:y val="-4.830690262639092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F88-4916-B584-577019877195}"/>
                </c:ext>
              </c:extLst>
            </c:dLbl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4F81BD"/>
                </a:solidFill>
              </a:ln>
            </c:spPr>
            <c:txPr>
              <a:bodyPr/>
              <a:lstStyle/>
              <a:p>
                <a:pPr>
                  <a:defRPr sz="1598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Налоги на товары</c:v>
                </c:pt>
                <c:pt idx="2">
                  <c:v>Налоги на совокупный доход</c:v>
                </c:pt>
                <c:pt idx="3">
                  <c:v>Земельный налог</c:v>
                </c:pt>
                <c:pt idx="4">
                  <c:v>Имущество физических лиц</c:v>
                </c:pt>
                <c:pt idx="5">
                  <c:v>Госпошлина</c:v>
                </c:pt>
                <c:pt idx="6">
                  <c:v>Прочие доходы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329</c:v>
                </c:pt>
                <c:pt idx="1">
                  <c:v>873.5</c:v>
                </c:pt>
                <c:pt idx="2">
                  <c:v>41</c:v>
                </c:pt>
                <c:pt idx="3">
                  <c:v>498</c:v>
                </c:pt>
                <c:pt idx="4">
                  <c:v>43</c:v>
                </c:pt>
                <c:pt idx="5">
                  <c:v>1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F88-4916-B584-577019877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2">
          <a:noFill/>
        </a:ln>
      </c:spPr>
    </c:plotArea>
    <c:plotVisOnly val="1"/>
    <c:dispBlanksAs val="zero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549759405074366E-2"/>
          <c:y val="2.8202477254204796E-2"/>
          <c:w val="0.91926957567804024"/>
          <c:h val="0.7887162094480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9505686789151349E-3"/>
                  <c:y val="4.279465455860331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EB0-4ED6-87B5-91D69D20F596}"/>
                </c:ext>
              </c:extLst>
            </c:dLbl>
            <c:dLbl>
              <c:idx val="1"/>
              <c:layout>
                <c:manualLayout>
                  <c:x val="-1.38888888888888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EB0-4ED6-87B5-91D69D20F596}"/>
                </c:ext>
              </c:extLst>
            </c:dLbl>
            <c:dLbl>
              <c:idx val="3"/>
              <c:layout>
                <c:manualLayout>
                  <c:x val="-6.4815179352580923E-3"/>
                  <c:y val="-3.41347340757598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EB0-4ED6-87B5-91D69D20F5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Субсидии</c:v>
                </c:pt>
                <c:pt idx="1">
                  <c:v>Субвенции</c:v>
                </c:pt>
                <c:pt idx="2">
                  <c:v>Дотации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680</c:v>
                </c:pt>
                <c:pt idx="1">
                  <c:v>102</c:v>
                </c:pt>
                <c:pt idx="2">
                  <c:v>6171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B0-4ED6-87B5-91D69D20F59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4012467191601049E-3"/>
                  <c:y val="-1.37450103959741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EB0-4ED6-87B5-91D69D20F596}"/>
                </c:ext>
              </c:extLst>
            </c:dLbl>
            <c:dLbl>
              <c:idx val="1"/>
              <c:layout>
                <c:manualLayout>
                  <c:x val="-3.7038495188101489E-3"/>
                  <c:y val="4.58270030634355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EB0-4ED6-87B5-91D69D20F596}"/>
                </c:ext>
              </c:extLst>
            </c:dLbl>
            <c:dLbl>
              <c:idx val="2"/>
              <c:layout>
                <c:manualLayout>
                  <c:x val="-1.69750656167979E-3"/>
                  <c:y val="-6.3213922188264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EB0-4ED6-87B5-91D69D20F596}"/>
                </c:ext>
              </c:extLst>
            </c:dLbl>
            <c:dLbl>
              <c:idx val="3"/>
              <c:layout>
                <c:manualLayout>
                  <c:x val="1.3271653543307105E-2"/>
                  <c:y val="-7.08255168854364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B0-4ED6-87B5-91D69D20F5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Субсидии</c:v>
                </c:pt>
                <c:pt idx="1">
                  <c:v>Субвенции</c:v>
                </c:pt>
                <c:pt idx="2">
                  <c:v>Дотации</c:v>
                </c:pt>
                <c:pt idx="3">
                  <c:v>Иные МБТ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103</c:v>
                </c:pt>
                <c:pt idx="2">
                  <c:v>5913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B0-4ED6-87B5-91D69D20F59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6295931758530435E-3"/>
                  <c:y val="1.81159189752116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EB0-4ED6-87B5-91D69D20F596}"/>
                </c:ext>
              </c:extLst>
            </c:dLbl>
            <c:dLbl>
              <c:idx val="1"/>
              <c:layout>
                <c:manualLayout>
                  <c:x val="-1.3888888888889399E-3"/>
                  <c:y val="2.3088025186670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EB0-4ED6-87B5-91D69D20F596}"/>
                </c:ext>
              </c:extLst>
            </c:dLbl>
            <c:dLbl>
              <c:idx val="2"/>
              <c:layout>
                <c:manualLayout>
                  <c:x val="1.3888888888889906E-3"/>
                  <c:y val="-1.3852815112003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EB0-4ED6-87B5-91D69D20F596}"/>
                </c:ext>
              </c:extLst>
            </c:dLbl>
            <c:dLbl>
              <c:idx val="3"/>
              <c:layout>
                <c:manualLayout>
                  <c:x val="4.1975174978127805E-2"/>
                  <c:y val="-4.58560903392614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EB0-4ED6-87B5-91D69D20F5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Субсидии</c:v>
                </c:pt>
                <c:pt idx="1">
                  <c:v>Субвенции</c:v>
                </c:pt>
                <c:pt idx="2">
                  <c:v>Дотации</c:v>
                </c:pt>
                <c:pt idx="3">
                  <c:v>Иные МБТ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107.1</c:v>
                </c:pt>
                <c:pt idx="2">
                  <c:v>6168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EB0-4ED6-87B5-91D69D20F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804608"/>
        <c:axId val="240806144"/>
      </c:barChart>
      <c:catAx>
        <c:axId val="24080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0806144"/>
        <c:crosses val="autoZero"/>
        <c:auto val="1"/>
        <c:lblAlgn val="ctr"/>
        <c:lblOffset val="100"/>
        <c:noMultiLvlLbl val="0"/>
      </c:catAx>
      <c:valAx>
        <c:axId val="240806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0804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19794400699908"/>
          <c:y val="0"/>
          <c:w val="0.17723961873186891"/>
          <c:h val="0.42661034885278881"/>
        </c:manualLayout>
      </c:layout>
      <c:overlay val="0"/>
      <c:spPr>
        <a:gradFill rotWithShape="1">
          <a:gsLst>
            <a:gs pos="0">
              <a:schemeClr val="accent4">
                <a:tint val="45000"/>
                <a:satMod val="200000"/>
              </a:schemeClr>
            </a:gs>
            <a:gs pos="30000">
              <a:schemeClr val="accent4">
                <a:tint val="61000"/>
                <a:satMod val="200000"/>
              </a:schemeClr>
            </a:gs>
            <a:gs pos="45000">
              <a:schemeClr val="accent4">
                <a:tint val="66000"/>
                <a:satMod val="200000"/>
              </a:schemeClr>
            </a:gs>
            <a:gs pos="55000">
              <a:schemeClr val="accent4">
                <a:tint val="66000"/>
                <a:satMod val="200000"/>
              </a:schemeClr>
            </a:gs>
            <a:gs pos="73000">
              <a:schemeClr val="accent4">
                <a:tint val="61000"/>
                <a:satMod val="200000"/>
              </a:schemeClr>
            </a:gs>
            <a:gs pos="100000">
              <a:schemeClr val="accent4">
                <a:tint val="45000"/>
                <a:satMod val="200000"/>
              </a:schemeClr>
            </a:gs>
          </a:gsLst>
          <a:lin ang="950000" scaled="1"/>
        </a:gradFill>
        <a:ln w="9523" cap="flat" cmpd="sng" algn="ctr">
          <a:solidFill>
            <a:schemeClr val="accent4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c:spPr>
      <c:txPr>
        <a:bodyPr/>
        <a:lstStyle/>
        <a:p>
          <a:pPr>
            <a:defRPr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8047900262524"/>
          <c:y val="0.24294317343495561"/>
          <c:w val="0.40561264216972881"/>
          <c:h val="0.674263394017708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  <c:dPt>
            <c:idx val="5"/>
            <c:bubble3D val="0"/>
            <c:spPr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3D0-4E35-94F6-FC23A6B394AA}"/>
              </c:ext>
            </c:extLst>
          </c:dPt>
          <c:dLbls>
            <c:dLbl>
              <c:idx val="0"/>
              <c:layout>
                <c:manualLayout>
                  <c:x val="1.2719848536818555E-2"/>
                  <c:y val="-0.11914453193350837"/>
                </c:manualLayout>
              </c:layout>
              <c:numFmt formatCode="General" sourceLinked="0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3D0-4E35-94F6-FC23A6B394AA}"/>
                </c:ext>
              </c:extLst>
            </c:dLbl>
            <c:dLbl>
              <c:idx val="1"/>
              <c:layout>
                <c:manualLayout>
                  <c:x val="0.14926727909011503"/>
                  <c:y val="-0.12343657480574002"/>
                </c:manualLayout>
              </c:layout>
              <c:numFmt formatCode="#,##0.00\ &quot;₽&quot;" sourceLinked="0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sz="1436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3D0-4E35-94F6-FC23A6B394AA}"/>
                </c:ext>
              </c:extLst>
            </c:dLbl>
            <c:dLbl>
              <c:idx val="2"/>
              <c:layout>
                <c:manualLayout>
                  <c:x val="8.0545494313211743E-2"/>
                  <c:y val="1.8497586008508121E-2"/>
                </c:manualLayout>
              </c:layout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sz="1436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3D0-4E35-94F6-FC23A6B394AA}"/>
                </c:ext>
              </c:extLst>
            </c:dLbl>
            <c:dLbl>
              <c:idx val="3"/>
              <c:layout>
                <c:manualLayout>
                  <c:x val="0.13872101924759406"/>
                  <c:y val="0.1539549495574495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3D0-4E35-94F6-FC23A6B394AA}"/>
                </c:ext>
              </c:extLst>
            </c:dLbl>
            <c:dLbl>
              <c:idx val="4"/>
              <c:layout>
                <c:manualLayout>
                  <c:x val="-9.7611111111111121E-2"/>
                  <c:y val="3.62377952755905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3D0-4E35-94F6-FC23A6B394AA}"/>
                </c:ext>
              </c:extLst>
            </c:dLbl>
            <c:dLbl>
              <c:idx val="5"/>
              <c:layout>
                <c:manualLayout>
                  <c:x val="-0.32874857830271592"/>
                  <c:y val="-6.1280318375311636E-2"/>
                </c:manualLayout>
              </c:layout>
              <c:numFmt formatCode="General" sourceLinked="0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c:spPr>
              <c:txPr>
                <a:bodyPr/>
                <a:lstStyle/>
                <a:p>
                  <a:pPr>
                    <a:defRPr sz="2051"/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3D0-4E35-94F6-FC23A6B394AA}"/>
                </c:ext>
              </c:extLst>
            </c:dLbl>
            <c:dLbl>
              <c:idx val="6"/>
              <c:layout>
                <c:manualLayout>
                  <c:x val="-0.1325445100612424"/>
                  <c:y val="0.1095157038930424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3D0-4E35-94F6-FC23A6B394AA}"/>
                </c:ext>
              </c:extLst>
            </c:dLbl>
            <c:dLbl>
              <c:idx val="7"/>
              <c:layout>
                <c:manualLayout>
                  <c:x val="-0.27262839020122487"/>
                  <c:y val="5.959580865565380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3D0-4E35-94F6-FC23A6B394AA}"/>
                </c:ext>
              </c:extLst>
            </c:dLbl>
            <c:dLbl>
              <c:idx val="8"/>
              <c:layout>
                <c:manualLayout>
                  <c:x val="-0.28622386264216981"/>
                  <c:y val="-7.14626170775382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3D0-4E35-94F6-FC23A6B394AA}"/>
                </c:ext>
              </c:extLst>
            </c:dLbl>
            <c:dLbl>
              <c:idx val="9"/>
              <c:layout>
                <c:manualLayout>
                  <c:x val="-0.17799376640420095"/>
                  <c:y val="-0.110608789196740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3D0-4E35-94F6-FC23A6B394AA}"/>
                </c:ext>
              </c:extLst>
            </c:dLbl>
            <c:dLbl>
              <c:idx val="10"/>
              <c:layout>
                <c:manualLayout>
                  <c:x val="1.8553204286964147E-2"/>
                  <c:y val="3.333324001192692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3D0-4E35-94F6-FC23A6B394AA}"/>
                </c:ext>
              </c:extLst>
            </c:dLbl>
            <c:numFmt formatCode="General" sourceLinked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36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Культура</c:v>
                </c:pt>
                <c:pt idx="5">
                  <c:v>Физкультура и спорт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2681</c:v>
                </c:pt>
                <c:pt idx="1">
                  <c:v>102</c:v>
                </c:pt>
                <c:pt idx="2">
                  <c:v>873.5</c:v>
                </c:pt>
                <c:pt idx="3">
                  <c:v>1522.2</c:v>
                </c:pt>
                <c:pt idx="4">
                  <c:v>2515.8000000000002</c:v>
                </c:pt>
                <c:pt idx="5">
                  <c:v>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3D0-4E35-94F6-FC23A6B39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6051">
          <a:noFill/>
        </a:ln>
      </c:spPr>
    </c:plotArea>
    <c:plotVisOnly val="1"/>
    <c:dispBlanksAs val="zero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46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0.17188</cdr:x>
      <cdr:y>0.07595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0" y="0"/>
          <a:ext cx="1571636" cy="428604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ysClr val="windowText" lastClr="000000"/>
              </a:solidFill>
            </a:rPr>
            <a:t>проект</a:t>
          </a:r>
          <a:endParaRPr lang="ru-RU" dirty="0">
            <a:solidFill>
              <a:sysClr val="windowText" lastClr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5857E-028B-43DE-907B-7B2D0CAD498B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10DF2-820E-4740-BBAF-DAF963A563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63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7299C5-CC01-4C08-91B2-803EC97486E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Динамика изменений доходной части бюджета зависит от нормативов отчислений в бюджет города и финансовой помощи, поступающей из вышестоящих бюджетов. </a:t>
            </a:r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54AA9B2-EB4F-4A77-A94D-2181A4CB392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E51346-E7F9-4649-B559-D003C3E5DD7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579FF2-1EF0-4D9E-9115-E5B79334A61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DDC0B5-86F9-4D65-B993-7FF29A072F2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DDC0B5-86F9-4D65-B993-7FF29A072F2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29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10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9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33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4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2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0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1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1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DDB3-D491-4D7C-A0F2-74FDDC88CBAB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26FF4-3577-4B11-BEB0-E6722013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EDDB3-D491-4D7C-A0F2-74FDDC88CBAB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26FF4-3577-4B11-BEB0-E6722013A6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1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0C4E9"/>
            </a:gs>
            <a:gs pos="66000">
              <a:schemeClr val="accent1">
                <a:tint val="66000"/>
                <a:satMod val="160000"/>
                <a:alpha val="0"/>
                <a:lumMod val="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2973" y="2548277"/>
            <a:ext cx="918697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Бюджет для граждан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к проекту Решения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Совета депутатов </a:t>
            </a:r>
            <a:endParaRPr lang="ru-RU" sz="3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Муниципального образования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Сагарчинский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сельсовет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«О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бюджете 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муниципального образования </a:t>
            </a:r>
          </a:p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Сагарчинский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сельсовет на 2021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год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и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плановый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период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2022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2023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годов»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</a:p>
          <a:p>
            <a:pPr algn="ctr"/>
            <a:endParaRPr 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37464"/>
            <a:ext cx="888101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Муниципальное образование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Сагарчинский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сельсовет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938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Безвозмездные поступления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2021-2023 </a:t>
            </a:r>
            <a:r>
              <a:rPr lang="ru-RU" dirty="0" smtClean="0"/>
              <a:t>годы</a:t>
            </a:r>
            <a:r>
              <a:rPr lang="ru-RU" dirty="0" smtClean="0"/>
              <a:t>, тыс. </a:t>
            </a:r>
            <a:r>
              <a:rPr lang="ru-RU" dirty="0" smtClean="0"/>
              <a:t>рублей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97214"/>
              </p:ext>
            </p:extLst>
          </p:nvPr>
        </p:nvGraphicFramePr>
        <p:xfrm>
          <a:off x="0" y="1357313"/>
          <a:ext cx="9144000" cy="550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Овал 4"/>
          <p:cNvSpPr/>
          <p:nvPr/>
        </p:nvSpPr>
        <p:spPr>
          <a:xfrm>
            <a:off x="2051720" y="1321579"/>
            <a:ext cx="1571636" cy="35719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146922"/>
              </p:ext>
            </p:extLst>
          </p:nvPr>
        </p:nvGraphicFramePr>
        <p:xfrm>
          <a:off x="0" y="1417638"/>
          <a:ext cx="9144000" cy="4561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3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0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2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05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787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2022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2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latin typeface="Arial Cyr"/>
                        </a:rPr>
                        <a:t>Общегосударственные </a:t>
                      </a:r>
                      <a:r>
                        <a:rPr lang="ru-RU" sz="1500" b="1" i="0" u="none" strike="noStrike" baseline="0" dirty="0" smtClean="0">
                          <a:latin typeface="Arial Cyr"/>
                        </a:rPr>
                        <a:t> вопросы</a:t>
                      </a:r>
                      <a:endParaRPr lang="ru-RU" sz="15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2681,0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2681,0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2681,0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2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Arial Cyr"/>
                        </a:rPr>
                        <a:t>Национальная </a:t>
                      </a:r>
                      <a:r>
                        <a:rPr lang="ru-RU" sz="1600" b="1" i="0" u="none" strike="noStrike" dirty="0" smtClean="0">
                          <a:latin typeface="Arial Cyr"/>
                        </a:rPr>
                        <a:t>оборона</a:t>
                      </a:r>
                      <a:endParaRPr lang="ru-RU" sz="16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102,0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103,0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107,1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0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Arial Cyr"/>
                        </a:rPr>
                        <a:t>Национальная экономика</a:t>
                      </a:r>
                      <a:endParaRPr lang="ru-RU" sz="16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873,5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908,9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908,9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2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Arial Cyr"/>
                        </a:rPr>
                        <a:t>ЖКХ</a:t>
                      </a:r>
                      <a:endParaRPr lang="ru-RU" sz="16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1522,2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1384,9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1511,9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04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latin typeface="Arial Cyr"/>
                        </a:rPr>
                        <a:t>Культура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2515,8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1531,1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1531,1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Arial Cyr"/>
                        </a:rPr>
                        <a:t>Физкультура и 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384,0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235,0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170,0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6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Arial Cyr"/>
                        </a:rPr>
                        <a:t>Условно-утвержденные расходы</a:t>
                      </a:r>
                      <a:endParaRPr lang="ru-RU" sz="1400" b="1" i="0" u="none" strike="noStrike" dirty="0">
                        <a:latin typeface="Arial Cyr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196,0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406,0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43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latin typeface="Arial Cyr"/>
                        </a:rPr>
                        <a:t>Всего </a:t>
                      </a:r>
                      <a:r>
                        <a:rPr lang="ru-RU" sz="1600" b="1" i="0" u="none" strike="noStrike" dirty="0">
                          <a:latin typeface="Arial Cyr"/>
                        </a:rPr>
                        <a:t>расходы бюджета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8888,5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7849,9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8126,0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Расходы бюджета </a:t>
            </a:r>
            <a:b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2021-2023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годы, </a:t>
            </a:r>
            <a:r>
              <a:rPr lang="ru-RU" sz="4000" b="1" i="1" dirty="0" err="1" smtClean="0">
                <a:solidFill>
                  <a:schemeClr val="accent2">
                    <a:lumMod val="75000"/>
                  </a:schemeClr>
                </a:solidFill>
              </a:rPr>
              <a:t>тыс</a:t>
            </a:r>
            <a:r>
              <a:rPr lang="ru-RU" sz="4000" b="1" i="1" dirty="0" err="1" smtClean="0">
                <a:solidFill>
                  <a:schemeClr val="accent2">
                    <a:lumMod val="75000"/>
                  </a:schemeClr>
                </a:solidFill>
              </a:rPr>
              <a:t>.руб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00034" y="357166"/>
            <a:ext cx="1571636" cy="35719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Структура расходов бюджета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МО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Сагарчинский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сельсовет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2021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год,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тыс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руб., %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62798"/>
              </p:ext>
            </p:extLst>
          </p:nvPr>
        </p:nvGraphicFramePr>
        <p:xfrm>
          <a:off x="0" y="114300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Овал 4"/>
          <p:cNvSpPr/>
          <p:nvPr/>
        </p:nvSpPr>
        <p:spPr>
          <a:xfrm>
            <a:off x="500034" y="571480"/>
            <a:ext cx="1623694" cy="4286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</a:t>
            </a:r>
            <a:r>
              <a:rPr lang="ru-RU" sz="1200" dirty="0" smtClean="0">
                <a:solidFill>
                  <a:schemeClr val="tx1"/>
                </a:solidFill>
              </a:rPr>
              <a:t>р</a:t>
            </a:r>
            <a:r>
              <a:rPr lang="ru-RU" sz="1400" dirty="0" smtClean="0">
                <a:solidFill>
                  <a:schemeClr val="tx1"/>
                </a:solidFill>
              </a:rPr>
              <a:t>оект </a:t>
            </a:r>
            <a:r>
              <a:rPr lang="ru-RU" sz="1400" dirty="0" smtClean="0">
                <a:solidFill>
                  <a:schemeClr val="tx1"/>
                </a:solidFill>
              </a:rPr>
              <a:t>2021-2023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6">
                <a:lumMod val="60000"/>
                <a:lumOff val="40000"/>
              </a:schemeClr>
            </a:gs>
            <a:gs pos="0">
              <a:schemeClr val="accent6">
                <a:lumMod val="60000"/>
                <a:lumOff val="40000"/>
              </a:schemeClr>
            </a:gs>
            <a:gs pos="5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0" y="4071942"/>
            <a:ext cx="2928958" cy="2786058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муниципальные программы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6000760" y="3316056"/>
            <a:ext cx="3143240" cy="2286016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Непрограммные расходы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направленные на охрану общественного порядка на территории сельских </a:t>
            </a:r>
            <a:r>
              <a:rPr lang="ru-RU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Резервный фонд по чрезвычайным ситуациям администрации муниципального образования </a:t>
            </a: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7223853">
            <a:off x="1737119" y="2376549"/>
            <a:ext cx="2223963" cy="1491891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smtClean="0"/>
              <a:t>8867,5 тыс</a:t>
            </a:r>
            <a:r>
              <a:rPr lang="ru-RU" dirty="0" smtClean="0"/>
              <a:t>. руб</a:t>
            </a:r>
            <a:r>
              <a:rPr lang="ru-RU" dirty="0"/>
              <a:t>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или </a:t>
            </a:r>
            <a:r>
              <a:rPr lang="ru-RU" dirty="0" smtClean="0"/>
              <a:t>99,8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2195736" y="231919"/>
            <a:ext cx="4500562" cy="1785938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2060"/>
                </a:solidFill>
              </a:rPr>
              <a:t>БЮДЖЕТ </a:t>
            </a:r>
            <a:r>
              <a:rPr lang="ru-RU" sz="3200" dirty="0" smtClean="0">
                <a:solidFill>
                  <a:srgbClr val="002060"/>
                </a:solidFill>
              </a:rPr>
              <a:t>2021 </a:t>
            </a:r>
            <a:r>
              <a:rPr lang="ru-RU" sz="3200" dirty="0">
                <a:solidFill>
                  <a:srgbClr val="002060"/>
                </a:solidFill>
              </a:rPr>
              <a:t>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>Программный бюджет </a:t>
            </a:r>
          </a:p>
        </p:txBody>
      </p:sp>
      <p:sp>
        <p:nvSpPr>
          <p:cNvPr id="12" name="Стрелка вправо 11"/>
          <p:cNvSpPr/>
          <p:nvPr/>
        </p:nvSpPr>
        <p:spPr>
          <a:xfrm rot="2949666">
            <a:off x="5589015" y="2201675"/>
            <a:ext cx="2214563" cy="111442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21,0</a:t>
            </a:r>
            <a:r>
              <a:rPr lang="ru-RU" dirty="0" smtClean="0"/>
              <a:t> </a:t>
            </a:r>
            <a:r>
              <a:rPr lang="ru-RU" dirty="0" err="1" smtClean="0"/>
              <a:t>тыс</a:t>
            </a:r>
            <a:r>
              <a:rPr lang="ru-RU" dirty="0" err="1" smtClean="0"/>
              <a:t>.руб</a:t>
            </a:r>
            <a:r>
              <a:rPr lang="ru-RU" dirty="0"/>
              <a:t>. </a:t>
            </a:r>
            <a:r>
              <a:rPr lang="ru-RU" dirty="0" smtClean="0"/>
              <a:t>-</a:t>
            </a:r>
            <a:r>
              <a:rPr lang="ru-RU" dirty="0" smtClean="0"/>
              <a:t>0,2</a:t>
            </a:r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79512" y="332656"/>
            <a:ext cx="1892158" cy="6674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Проект </a:t>
            </a:r>
            <a:r>
              <a:rPr lang="ru-RU" dirty="0" smtClean="0">
                <a:solidFill>
                  <a:schemeClr val="tx1"/>
                </a:solidFill>
              </a:rPr>
              <a:t>2021-2023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1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124745"/>
            <a:ext cx="249638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0C4E9"/>
            </a:gs>
            <a:gs pos="76000">
              <a:schemeClr val="accent1">
                <a:tint val="66000"/>
                <a:satMod val="160000"/>
                <a:alpha val="0"/>
                <a:lumMod val="0"/>
              </a:schemeClr>
            </a:gs>
            <a:gs pos="25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Что такое Бюджет для граждан?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352928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5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Бюджет для граждан - </a:t>
            </a:r>
            <a:r>
              <a:rPr lang="ru-RU" sz="35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это упрощенная версия бюджетного документа, которая использует неформальный язык и доступные форматы, чтобы облегчить для граждан понимание бюджета</a:t>
            </a:r>
            <a:r>
              <a:rPr lang="ru-RU" sz="35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Он содержит информационно-аналитический материал, доступный для широкого круга неподготовленных пользователей.</a:t>
            </a:r>
            <a:endParaRPr lang="ru-RU" sz="350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62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49000">
              <a:schemeClr val="accent1">
                <a:tint val="66000"/>
                <a:satMod val="160000"/>
                <a:alpha val="0"/>
                <a:lumMod val="0"/>
              </a:schemeClr>
            </a:gs>
            <a:gs pos="94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008112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понятия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352928" cy="5616624"/>
          </a:xfrm>
        </p:spPr>
        <p:txBody>
          <a:bodyPr>
            <a:normAutofit/>
          </a:bodyPr>
          <a:lstStyle/>
          <a:p>
            <a:pPr algn="just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Доходы бюджета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— денежные средства, которые поступают в бюджет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на безвозмездной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и безвозвратной основе (например, налоги и сборы, платежи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за пользование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имуществом, безвозмездные поступления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algn="just"/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Расходы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– выплачиваемые из бюджета денежные средства, направленные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на обеспечение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функций государства и удовлетворения общественных потребностей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в сфере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коммунального хозяйства, образования, культуры, спорта и других</a:t>
            </a:r>
          </a:p>
          <a:p>
            <a:pPr algn="just"/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Межбюджетные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трансферты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– средства, предоставляемые одним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бюджетом другому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бюджету бюджетной системы Российской Федерации</a:t>
            </a:r>
          </a:p>
          <a:p>
            <a:pPr algn="just"/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Дефицит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- превышение расходов бюджета над его доходами</a:t>
            </a:r>
          </a:p>
          <a:p>
            <a:pPr algn="just"/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Профицит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- превышение доходов бюджета над его расходами</a:t>
            </a:r>
          </a:p>
        </p:txBody>
      </p:sp>
    </p:spTree>
    <p:extLst>
      <p:ext uri="{BB962C8B-B14F-4D97-AF65-F5344CB8AC3E}">
        <p14:creationId xmlns:p14="http://schemas.microsoft.com/office/powerpoint/2010/main" val="33566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60000">
              <a:schemeClr val="accent1">
                <a:tint val="44500"/>
                <a:satMod val="160000"/>
              </a:schemeClr>
            </a:gs>
            <a:gs pos="86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88640"/>
            <a:ext cx="75168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межбюджетных трансфертов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5003" y="1124744"/>
            <a:ext cx="30243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Дотации 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(дар, пожертвование)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51920" y="1157573"/>
            <a:ext cx="48245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Предоставляются на безвозвратной основе на первоочередные расходы без установления конкретных целей использования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7977" y="2572584"/>
            <a:ext cx="30243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Субвенции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(«приходить на помощь»)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1920" y="2605006"/>
            <a:ext cx="48245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Предоставляются на финансирование «переданных» полномочий другим публично-правовым образованиям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5003" y="3962474"/>
            <a:ext cx="30243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Субсидии</a:t>
            </a:r>
          </a:p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(«поддержка»)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1920" y="3962474"/>
            <a:ext cx="48245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Предоставляются на условиях долевого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софинансирования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расходов других бюджетов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72068" y="5381499"/>
            <a:ext cx="48245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Носят безвозмездный и безвозвратный характер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1789" y="5381499"/>
            <a:ext cx="3024336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Иные межбюджетные трансферты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6125" y="1700808"/>
            <a:ext cx="275795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52313" y="3092613"/>
            <a:ext cx="299607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69339" y="4437112"/>
            <a:ext cx="282581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89487" y="5911844"/>
            <a:ext cx="282581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7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0000">
              <a:schemeClr val="accent1">
                <a:tint val="44500"/>
                <a:satMod val="160000"/>
              </a:schemeClr>
            </a:gs>
            <a:gs pos="46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900igr.net/up/datas/164235/007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398"/>
            <a:ext cx="9143999" cy="341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7250" y="160338"/>
            <a:ext cx="46487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Превышение расходов над доходами –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дефицит бюджета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12" y="160338"/>
            <a:ext cx="46487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Превышение доходов над расходами –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профицит бюджета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1" name="Picture 7" descr="https://cache3.youla.io/files/images/360_360/5c/87/5c875611a380b64923570b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0" y="4509120"/>
            <a:ext cx="2455218" cy="230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79634" y="2967334"/>
            <a:ext cx="3908789" cy="17578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5186218"/>
            <a:ext cx="6048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Сбалансированным бюджет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считается тогда,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когда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его доходы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расходы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равны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между собой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или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имеют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максимально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сближенные 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23934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45000">
              <a:schemeClr val="tx2">
                <a:lumMod val="60000"/>
                <a:lumOff val="40000"/>
              </a:schemeClr>
            </a:gs>
            <a:gs pos="96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556319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dirty="0"/>
              <a:t>Основа формирования бюджета  МО </a:t>
            </a:r>
            <a:r>
              <a:rPr lang="ru-RU" sz="2700" dirty="0" err="1"/>
              <a:t>Сагарчинский</a:t>
            </a:r>
            <a:r>
              <a:rPr lang="ru-RU" sz="2700" dirty="0"/>
              <a:t> сельсовет на </a:t>
            </a:r>
            <a:r>
              <a:rPr lang="ru-RU" sz="2700" dirty="0" smtClean="0"/>
              <a:t>2021 </a:t>
            </a:r>
            <a:r>
              <a:rPr lang="ru-RU" sz="2700" dirty="0"/>
              <a:t>год и на плановый период </a:t>
            </a:r>
            <a:r>
              <a:rPr lang="ru-RU" sz="2700" dirty="0" smtClean="0"/>
              <a:t>2022 </a:t>
            </a:r>
            <a:r>
              <a:rPr lang="ru-RU" sz="2700" dirty="0"/>
              <a:t>и </a:t>
            </a:r>
            <a:r>
              <a:rPr lang="ru-RU" sz="2700" dirty="0" smtClean="0"/>
              <a:t>2023 </a:t>
            </a:r>
            <a:r>
              <a:rPr lang="ru-RU" sz="2700" dirty="0"/>
              <a:t>годов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93031"/>
            <a:ext cx="2591025" cy="5303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067" y="1679568"/>
            <a:ext cx="2517866" cy="50174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294" y="1393032"/>
            <a:ext cx="2560542" cy="53039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746" y="1772816"/>
            <a:ext cx="1804572" cy="16582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3134" y="2204864"/>
            <a:ext cx="1877731" cy="16643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240" y="1844824"/>
            <a:ext cx="1871634" cy="16643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599" y="5661248"/>
            <a:ext cx="7376799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86409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направления бюджетной политики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352928" cy="5328592"/>
          </a:xfrm>
        </p:spPr>
        <p:txBody>
          <a:bodyPr/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обязательств;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проведение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работы 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 привлечению средств из вышестоящих бюджетов путем участия в областных  программах на условиях </a:t>
            </a:r>
            <a:r>
              <a:rPr lang="ru-RU" sz="20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софинансирования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;</a:t>
            </a: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эффективное управление и распоряжение муниципальной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собственностью;</a:t>
            </a: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проведение работы по эффективному управлению  муниципальным  долгом, направленное на сохранение безопасного уровня долговой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нагрузки;</a:t>
            </a: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повышение прозрачности и открытости бюджетного процесса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54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 dirty="0" smtClean="0"/>
              <a:t>Доходы бюджета </a:t>
            </a:r>
            <a:r>
              <a:rPr lang="ru-RU" sz="3600" i="1" dirty="0" smtClean="0"/>
              <a:t>МО </a:t>
            </a:r>
            <a:r>
              <a:rPr lang="ru-RU" sz="3600" i="1" dirty="0" err="1" smtClean="0"/>
              <a:t>Сагарчинский</a:t>
            </a:r>
            <a:r>
              <a:rPr lang="ru-RU" sz="3600" i="1" dirty="0" smtClean="0"/>
              <a:t> сельсовет,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1800" i="1" dirty="0" err="1" smtClean="0"/>
              <a:t>млн.руб</a:t>
            </a:r>
            <a:r>
              <a:rPr lang="ru-RU" sz="1800" i="1" dirty="0" smtClean="0"/>
              <a:t>., %</a:t>
            </a:r>
            <a:endParaRPr lang="ru-RU" sz="36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9646849"/>
              </p:ext>
            </p:extLst>
          </p:nvPr>
        </p:nvGraphicFramePr>
        <p:xfrm>
          <a:off x="0" y="1428750"/>
          <a:ext cx="4495800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09430685"/>
              </p:ext>
            </p:extLst>
          </p:nvPr>
        </p:nvGraphicFramePr>
        <p:xfrm>
          <a:off x="4504338" y="1428750"/>
          <a:ext cx="4643437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Овал 6"/>
          <p:cNvSpPr/>
          <p:nvPr/>
        </p:nvSpPr>
        <p:spPr>
          <a:xfrm>
            <a:off x="7358082" y="0"/>
            <a:ext cx="1571636" cy="4286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проект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596785"/>
              </p:ext>
            </p:extLst>
          </p:nvPr>
        </p:nvGraphicFramePr>
        <p:xfrm>
          <a:off x="0" y="1214438"/>
          <a:ext cx="9144000" cy="564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38"/>
          </a:xfrm>
          <a:gradFill>
            <a:gsLst>
              <a:gs pos="2400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/>
              <a:t>Структура </a:t>
            </a:r>
            <a:br>
              <a:rPr lang="ru-RU" altLang="ru-RU" sz="2800" dirty="0" smtClean="0"/>
            </a:br>
            <a:r>
              <a:rPr lang="ru-RU" altLang="ru-RU" sz="2800" dirty="0" smtClean="0"/>
              <a:t>налоговых и неналоговых доходов в </a:t>
            </a:r>
            <a:r>
              <a:rPr lang="ru-RU" altLang="ru-RU" sz="2800" dirty="0" smtClean="0"/>
              <a:t>2021 </a:t>
            </a:r>
            <a:r>
              <a:rPr lang="ru-RU" altLang="ru-RU" sz="2800" dirty="0" smtClean="0"/>
              <a:t>году</a:t>
            </a:r>
            <a:r>
              <a:rPr lang="ru-RU" altLang="ru-RU" sz="2000" dirty="0" smtClean="0"/>
              <a:t>,</a:t>
            </a:r>
            <a:br>
              <a:rPr lang="ru-RU" altLang="ru-RU" sz="2000" dirty="0" smtClean="0"/>
            </a:br>
            <a:r>
              <a:rPr lang="ru-RU" altLang="ru-RU" sz="2000" dirty="0" smtClean="0"/>
              <a:t> </a:t>
            </a:r>
            <a:r>
              <a:rPr lang="ru-RU" altLang="ru-RU" sz="2000" dirty="0" smtClean="0"/>
              <a:t>тыс</a:t>
            </a:r>
            <a:r>
              <a:rPr lang="ru-RU" altLang="ru-RU" sz="2000" dirty="0" smtClean="0"/>
              <a:t>. </a:t>
            </a:r>
            <a:r>
              <a:rPr lang="ru-RU" altLang="ru-RU" sz="2000" dirty="0" smtClean="0"/>
              <a:t>рублей, %</a:t>
            </a:r>
            <a:endParaRPr lang="ru-RU" alt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95875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2986</TotalTime>
  <Words>676</Words>
  <Application>Microsoft Office PowerPoint</Application>
  <PresentationFormat>Экран (4:3)</PresentationFormat>
  <Paragraphs>147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Cyr</vt:lpstr>
      <vt:lpstr>Calibri</vt:lpstr>
      <vt:lpstr>Wingdings</vt:lpstr>
      <vt:lpstr>Тема Office</vt:lpstr>
      <vt:lpstr>Презентация PowerPoint</vt:lpstr>
      <vt:lpstr>Что такое Бюджет для граждан?</vt:lpstr>
      <vt:lpstr>Основные понятия</vt:lpstr>
      <vt:lpstr>Презентация PowerPoint</vt:lpstr>
      <vt:lpstr>Презентация PowerPoint</vt:lpstr>
      <vt:lpstr>Основа формирования бюджета  МО Сагарчинский сельсовет на 2021 год и на плановый период 2022 и 2023 годов  </vt:lpstr>
      <vt:lpstr>Основные направления бюджетной политики</vt:lpstr>
      <vt:lpstr>Доходы бюджета МО Сагарчинский сельсовет, млн.руб., %</vt:lpstr>
      <vt:lpstr>Структура  налоговых и неналоговых доходов в 2021 году,  тыс. рублей, %</vt:lpstr>
      <vt:lpstr>Безвозмездные поступления   2021-2023 годы, тыс. рублей</vt:lpstr>
      <vt:lpstr>Расходы бюджета   2021-2023 годы, тыс.руб.</vt:lpstr>
      <vt:lpstr> Структура расходов бюджета МО Сагарчинский сельсовет на 2021 год, тыс. руб., %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Киреева Надежда</dc:creator>
  <cp:lastModifiedBy>Elena</cp:lastModifiedBy>
  <cp:revision>218</cp:revision>
  <cp:lastPrinted>2019-11-14T06:23:33Z</cp:lastPrinted>
  <dcterms:created xsi:type="dcterms:W3CDTF">2019-11-07T04:29:06Z</dcterms:created>
  <dcterms:modified xsi:type="dcterms:W3CDTF">2022-04-27T11:21:56Z</dcterms:modified>
</cp:coreProperties>
</file>